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2"/>
  </p:notesMasterIdLst>
  <p:sldIdLst>
    <p:sldId id="256" r:id="rId2"/>
    <p:sldId id="258" r:id="rId3"/>
    <p:sldId id="261" r:id="rId4"/>
    <p:sldId id="262" r:id="rId5"/>
    <p:sldId id="259" r:id="rId6"/>
    <p:sldId id="301" r:id="rId7"/>
    <p:sldId id="302" r:id="rId8"/>
    <p:sldId id="307" r:id="rId9"/>
    <p:sldId id="305" r:id="rId10"/>
    <p:sldId id="306" r:id="rId11"/>
    <p:sldId id="308" r:id="rId12"/>
    <p:sldId id="303" r:id="rId13"/>
    <p:sldId id="304"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273" r:id="rId31"/>
  </p:sldIdLst>
  <p:sldSz cx="9144000" cy="5143500" type="screen16x9"/>
  <p:notesSz cx="6858000" cy="9144000"/>
  <p:embeddedFontLst>
    <p:embeddedFont>
      <p:font typeface="Anaheim" panose="020B0604020202020204" charset="0"/>
      <p:regular r:id="rId33"/>
    </p:embeddedFont>
    <p:embeddedFont>
      <p:font typeface="Heebo Regular" panose="020B0604020202020204" charset="0"/>
      <p:regular r:id="rId34"/>
    </p:embeddedFont>
    <p:embeddedFont>
      <p:font typeface="Nunito Light" pitchFamily="2" charset="0"/>
      <p:regular r:id="rId35"/>
      <p:italic r:id="rId36"/>
    </p:embeddedFont>
    <p:embeddedFont>
      <p:font typeface="Overpass Mono" panose="020B0604020202020204" charset="0"/>
      <p:regular r:id="rId37"/>
      <p:bold r:id="rId38"/>
    </p:embeddedFont>
    <p:embeddedFont>
      <p:font typeface="Raleway SemiBold" pitchFamily="2" charset="0"/>
      <p:bold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vyansh Choudhary" initials="DC" lastIdx="1" clrIdx="0">
    <p:extLst>
      <p:ext uri="{19B8F6BF-5375-455C-9EA6-DF929625EA0E}">
        <p15:presenceInfo xmlns:p15="http://schemas.microsoft.com/office/powerpoint/2012/main" userId="f06e98f9391b06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42385C-1ECA-4A1F-8C6A-9BE8C7258E66}">
  <a:tblStyle styleId="{D142385C-1ECA-4A1F-8C6A-9BE8C7258E6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B7D07D-7DE3-4EEA-9161-E1E2A9A988E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61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330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3747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2165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582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302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70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080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747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32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b872573b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b872573b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46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206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897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664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762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50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199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198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69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d4cbd36da_4_31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d4cbd36da_4_3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084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60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24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05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ta al pie">
  <p:cSld name="CAPTION_ONLY_1">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3">
  <p:cSld name="CUSTOM_5">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7" r:id="rId4"/>
    <p:sldLayoutId id="2147483659" r:id="rId5"/>
    <p:sldLayoutId id="2147483661"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PROGRAMMING</a:t>
            </a:r>
            <a:endParaRPr dirty="0"/>
          </a:p>
          <a:p>
            <a:pPr marL="0" lvl="0" indent="0" algn="l" rtl="0">
              <a:spcBef>
                <a:spcPts val="0"/>
              </a:spcBef>
              <a:spcAft>
                <a:spcPts val="0"/>
              </a:spcAft>
              <a:buNone/>
            </a:pPr>
            <a:r>
              <a:rPr lang="en" dirty="0"/>
              <a:t>LESSON</a:t>
            </a:r>
            <a:endParaRPr dirty="0"/>
          </a:p>
        </p:txBody>
      </p:sp>
      <p:sp>
        <p:nvSpPr>
          <p:cNvPr id="335" name="Google Shape;335;p27"/>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100" dirty="0">
                <a:solidFill>
                  <a:schemeClr val="dk2"/>
                </a:solidFill>
              </a:rPr>
              <a:t>This is where your journey begins</a:t>
            </a:r>
            <a:endParaRPr sz="2100"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In this topic we will discuss the basic programming languages. Their structure and syntax.</a:t>
            </a:r>
          </a:p>
        </p:txBody>
      </p:sp>
      <p:sp>
        <p:nvSpPr>
          <p:cNvPr id="381" name="Google Shape;381;p33"/>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ABOUT THIS TOPIC</a:t>
            </a:r>
            <a:endParaRPr/>
          </a:p>
        </p:txBody>
      </p:sp>
    </p:spTree>
    <p:extLst>
      <p:ext uri="{BB962C8B-B14F-4D97-AF65-F5344CB8AC3E}">
        <p14:creationId xmlns:p14="http://schemas.microsoft.com/office/powerpoint/2010/main" val="3203620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0" y="1131149"/>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a:blip r:embed="rId3"/>
          <a:srcRect l="6955" r="6955"/>
          <a:stretch/>
        </p:blipFill>
        <p:spPr>
          <a:xfrm>
            <a:off x="373755" y="2145506"/>
            <a:ext cx="3555308" cy="2581274"/>
          </a:xfrm>
          <a:prstGeom prst="rect">
            <a:avLst/>
          </a:prstGeom>
          <a:noFill/>
          <a:ln>
            <a:noFill/>
          </a:ln>
        </p:spPr>
      </p:pic>
      <p:sp>
        <p:nvSpPr>
          <p:cNvPr id="361" name="Google Shape;361;p30"/>
          <p:cNvSpPr txBox="1">
            <a:spLocks noGrp="1"/>
          </p:cNvSpPr>
          <p:nvPr>
            <p:ph type="body" idx="1"/>
          </p:nvPr>
        </p:nvSpPr>
        <p:spPr>
          <a:xfrm>
            <a:off x="5038701" y="2049224"/>
            <a:ext cx="3876776" cy="267755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IN" sz="1400" dirty="0"/>
              <a:t>Python (I’m sure all of you hear about it) </a:t>
            </a:r>
          </a:p>
          <a:p>
            <a:pPr marL="0" lvl="0" indent="0" algn="l" rtl="0">
              <a:spcBef>
                <a:spcPts val="0"/>
              </a:spcBef>
              <a:spcAft>
                <a:spcPts val="0"/>
              </a:spcAft>
              <a:buNone/>
            </a:pPr>
            <a:r>
              <a:rPr lang="en-IN" sz="1400" dirty="0"/>
              <a:t>It is an Interpreted, High level, Object Oriented Language.</a:t>
            </a:r>
          </a:p>
          <a:p>
            <a:pPr marL="0" lvl="0" indent="0" algn="l" rtl="0">
              <a:spcBef>
                <a:spcPts val="0"/>
              </a:spcBef>
              <a:spcAft>
                <a:spcPts val="0"/>
              </a:spcAft>
              <a:buNone/>
            </a:pPr>
            <a:endParaRPr lang="en-IN" sz="1400" dirty="0"/>
          </a:p>
          <a:p>
            <a:pPr marL="285750" lvl="0" indent="-285750" algn="l" rtl="0">
              <a:spcBef>
                <a:spcPts val="0"/>
              </a:spcBef>
              <a:spcAft>
                <a:spcPts val="0"/>
              </a:spcAft>
              <a:buFontTx/>
              <a:buChar char="-"/>
            </a:pPr>
            <a:r>
              <a:rPr lang="en-IN" sz="1400" dirty="0"/>
              <a:t>Java (Yes the one in which Minecraft is made)</a:t>
            </a:r>
          </a:p>
          <a:p>
            <a:pPr marL="0" lvl="0" indent="0" algn="l" rtl="0">
              <a:spcBef>
                <a:spcPts val="0"/>
              </a:spcBef>
              <a:spcAft>
                <a:spcPts val="0"/>
              </a:spcAft>
              <a:buNone/>
            </a:pPr>
            <a:r>
              <a:rPr lang="en-IN" sz="1400" dirty="0"/>
              <a:t>It is a compiled, High level, Object Oriented Language</a:t>
            </a:r>
          </a:p>
          <a:p>
            <a:pPr marL="0" lvl="0" indent="0" algn="l" rtl="0">
              <a:spcBef>
                <a:spcPts val="0"/>
              </a:spcBef>
              <a:spcAft>
                <a:spcPts val="0"/>
              </a:spcAft>
              <a:buNone/>
            </a:pPr>
            <a:endParaRPr lang="en-IN" sz="1400" dirty="0"/>
          </a:p>
          <a:p>
            <a:pPr marL="285750" lvl="0" indent="-285750" algn="l" rtl="0">
              <a:spcBef>
                <a:spcPts val="0"/>
              </a:spcBef>
              <a:spcAft>
                <a:spcPts val="0"/>
              </a:spcAft>
              <a:buFontTx/>
              <a:buChar char="-"/>
            </a:pPr>
            <a:r>
              <a:rPr lang="en-IN" sz="1400" dirty="0"/>
              <a:t>C (No not the letter)</a:t>
            </a:r>
          </a:p>
          <a:p>
            <a:pPr marL="0" lvl="0" indent="0" algn="l" rtl="0">
              <a:spcBef>
                <a:spcPts val="0"/>
              </a:spcBef>
              <a:spcAft>
                <a:spcPts val="0"/>
              </a:spcAft>
              <a:buNone/>
            </a:pPr>
            <a:r>
              <a:rPr lang="en-IN" sz="1400" dirty="0"/>
              <a:t>It is a compiled, Low level, Functional </a:t>
            </a:r>
            <a:r>
              <a:rPr lang="en-IN" sz="1400" dirty="0" err="1"/>
              <a:t>Langauage</a:t>
            </a:r>
            <a:endParaRPr lang="en-IN" sz="1400" dirty="0"/>
          </a:p>
          <a:p>
            <a:pPr marL="285750" lvl="0" indent="-285750" algn="l" rtl="0">
              <a:spcBef>
                <a:spcPts val="0"/>
              </a:spcBef>
              <a:spcAft>
                <a:spcPts val="0"/>
              </a:spcAft>
              <a:buFontTx/>
              <a:buChar char="-"/>
            </a:pPr>
            <a:endParaRPr lang="en-IN" sz="1400" dirty="0"/>
          </a:p>
        </p:txBody>
      </p:sp>
      <p:sp>
        <p:nvSpPr>
          <p:cNvPr id="362" name="Google Shape;362;p30"/>
          <p:cNvSpPr txBox="1">
            <a:spLocks noGrp="1"/>
          </p:cNvSpPr>
          <p:nvPr>
            <p:ph type="title"/>
          </p:nvPr>
        </p:nvSpPr>
        <p:spPr>
          <a:xfrm>
            <a:off x="3571875" y="471713"/>
            <a:ext cx="5343601"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5">
                    <a:lumMod val="40000"/>
                    <a:lumOff val="60000"/>
                  </a:schemeClr>
                </a:solidFill>
              </a:rPr>
              <a:t>Few modern programming languages</a:t>
            </a:r>
          </a:p>
        </p:txBody>
      </p:sp>
    </p:spTree>
    <p:extLst>
      <p:ext uri="{BB962C8B-B14F-4D97-AF65-F5344CB8AC3E}">
        <p14:creationId xmlns:p14="http://schemas.microsoft.com/office/powerpoint/2010/main" val="3775085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7524714" y="4902095"/>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rotWithShape="1">
          <a:blip r:embed="rId3"/>
          <a:srcRect t="-95205" b="-95205"/>
          <a:stretch/>
        </p:blipFill>
        <p:spPr>
          <a:xfrm>
            <a:off x="5236290" y="869251"/>
            <a:ext cx="3555308" cy="2581274"/>
          </a:xfrm>
          <a:prstGeom prst="rect">
            <a:avLst/>
          </a:prstGeom>
          <a:noFill/>
          <a:ln>
            <a:noFill/>
          </a:ln>
        </p:spPr>
      </p:pic>
      <p:sp>
        <p:nvSpPr>
          <p:cNvPr id="361" name="Google Shape;361;p30"/>
          <p:cNvSpPr txBox="1">
            <a:spLocks noGrp="1"/>
          </p:cNvSpPr>
          <p:nvPr>
            <p:ph type="body" idx="1"/>
          </p:nvPr>
        </p:nvSpPr>
        <p:spPr>
          <a:xfrm>
            <a:off x="352402" y="2571750"/>
            <a:ext cx="3876776" cy="995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dirty="0"/>
              <a:t>Variables are blocks of information stored in your device’s memory (RAM) which can be used over and over. They can be declarations which can be changed or constants which cannot be changed.</a:t>
            </a:r>
          </a:p>
        </p:txBody>
      </p:sp>
      <p:sp>
        <p:nvSpPr>
          <p:cNvPr id="362" name="Google Shape;362;p30"/>
          <p:cNvSpPr txBox="1">
            <a:spLocks noGrp="1"/>
          </p:cNvSpPr>
          <p:nvPr>
            <p:ph type="title"/>
          </p:nvPr>
        </p:nvSpPr>
        <p:spPr>
          <a:xfrm>
            <a:off x="-1" y="200251"/>
            <a:ext cx="6543675" cy="66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accent5">
                    <a:lumMod val="40000"/>
                    <a:lumOff val="60000"/>
                  </a:schemeClr>
                </a:solidFill>
              </a:rPr>
              <a:t>Variables</a:t>
            </a:r>
          </a:p>
        </p:txBody>
      </p:sp>
      <p:pic>
        <p:nvPicPr>
          <p:cNvPr id="3" name="Google Shape;360;p30">
            <a:extLst>
              <a:ext uri="{FF2B5EF4-FFF2-40B4-BE49-F238E27FC236}">
                <a16:creationId xmlns:a16="http://schemas.microsoft.com/office/drawing/2014/main" id="{FE32F1F8-9C21-6396-9401-D9430F834973}"/>
              </a:ext>
            </a:extLst>
          </p:cNvPr>
          <p:cNvPicPr preferRelativeResize="0"/>
          <p:nvPr/>
        </p:nvPicPr>
        <p:blipFill rotWithShape="1">
          <a:blip r:embed="rId4"/>
          <a:srcRect t="-137448" b="-137448"/>
          <a:stretch/>
        </p:blipFill>
        <p:spPr>
          <a:xfrm>
            <a:off x="5236290" y="2276700"/>
            <a:ext cx="3555308" cy="2581274"/>
          </a:xfrm>
          <a:prstGeom prst="rect">
            <a:avLst/>
          </a:prstGeom>
          <a:noFill/>
          <a:ln>
            <a:noFill/>
          </a:ln>
        </p:spPr>
      </p:pic>
    </p:spTree>
    <p:extLst>
      <p:ext uri="{BB962C8B-B14F-4D97-AF65-F5344CB8AC3E}">
        <p14:creationId xmlns:p14="http://schemas.microsoft.com/office/powerpoint/2010/main" val="1389384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7524714" y="4902095"/>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rotWithShape="1">
          <a:blip r:embed="rId3"/>
          <a:srcRect t="-85164" b="-85164"/>
          <a:stretch/>
        </p:blipFill>
        <p:spPr>
          <a:xfrm>
            <a:off x="5186284" y="1281113"/>
            <a:ext cx="3555308" cy="2581274"/>
          </a:xfrm>
          <a:prstGeom prst="rect">
            <a:avLst/>
          </a:prstGeom>
          <a:noFill/>
          <a:ln>
            <a:noFill/>
          </a:ln>
        </p:spPr>
      </p:pic>
      <p:sp>
        <p:nvSpPr>
          <p:cNvPr id="361" name="Google Shape;361;p30"/>
          <p:cNvSpPr txBox="1">
            <a:spLocks noGrp="1"/>
          </p:cNvSpPr>
          <p:nvPr>
            <p:ph type="body" idx="1"/>
          </p:nvPr>
        </p:nvSpPr>
        <p:spPr>
          <a:xfrm>
            <a:off x="402408" y="2571750"/>
            <a:ext cx="3876776" cy="1628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dirty="0"/>
              <a:t>Operators are basic computer features which are based on logic gates and allow you to check the status of variables.</a:t>
            </a:r>
          </a:p>
          <a:p>
            <a:pPr marL="0" lvl="0" indent="0" algn="l" rtl="0">
              <a:spcBef>
                <a:spcPts val="0"/>
              </a:spcBef>
              <a:spcAft>
                <a:spcPts val="0"/>
              </a:spcAft>
              <a:buNone/>
            </a:pPr>
            <a:endParaRPr lang="en-IN" sz="1400" dirty="0"/>
          </a:p>
          <a:p>
            <a:pPr marL="0" lvl="0" indent="0" algn="l" rtl="0">
              <a:spcBef>
                <a:spcPts val="0"/>
              </a:spcBef>
              <a:spcAft>
                <a:spcPts val="0"/>
              </a:spcAft>
              <a:buNone/>
            </a:pPr>
            <a:r>
              <a:rPr lang="en-IN" sz="1400" dirty="0"/>
              <a:t>In order to learn about operators in depth, some programming knowledge is needed which will be taught in lesson number two.</a:t>
            </a:r>
          </a:p>
        </p:txBody>
      </p:sp>
      <p:sp>
        <p:nvSpPr>
          <p:cNvPr id="362" name="Google Shape;362;p30"/>
          <p:cNvSpPr txBox="1">
            <a:spLocks noGrp="1"/>
          </p:cNvSpPr>
          <p:nvPr>
            <p:ph type="title"/>
          </p:nvPr>
        </p:nvSpPr>
        <p:spPr>
          <a:xfrm>
            <a:off x="-1" y="200251"/>
            <a:ext cx="6543675" cy="66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accent5">
                    <a:lumMod val="40000"/>
                    <a:lumOff val="60000"/>
                  </a:schemeClr>
                </a:solidFill>
              </a:rPr>
              <a:t>Operators</a:t>
            </a:r>
          </a:p>
        </p:txBody>
      </p:sp>
    </p:spTree>
    <p:extLst>
      <p:ext uri="{BB962C8B-B14F-4D97-AF65-F5344CB8AC3E}">
        <p14:creationId xmlns:p14="http://schemas.microsoft.com/office/powerpoint/2010/main" val="3478790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7524714" y="4902095"/>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rotWithShape="1">
          <a:blip r:embed="rId3"/>
          <a:srcRect t="-73579" b="-73579"/>
          <a:stretch/>
        </p:blipFill>
        <p:spPr>
          <a:xfrm>
            <a:off x="5186284" y="1281113"/>
            <a:ext cx="3555308" cy="2581274"/>
          </a:xfrm>
          <a:prstGeom prst="rect">
            <a:avLst/>
          </a:prstGeom>
          <a:noFill/>
          <a:ln>
            <a:noFill/>
          </a:ln>
        </p:spPr>
      </p:pic>
      <p:sp>
        <p:nvSpPr>
          <p:cNvPr id="361" name="Google Shape;361;p30"/>
          <p:cNvSpPr txBox="1">
            <a:spLocks noGrp="1"/>
          </p:cNvSpPr>
          <p:nvPr>
            <p:ph type="body" idx="1"/>
          </p:nvPr>
        </p:nvSpPr>
        <p:spPr>
          <a:xfrm>
            <a:off x="402408" y="2578894"/>
            <a:ext cx="3876776" cy="1628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dirty="0"/>
              <a:t>Statements are logical English like sentences used to compare quantities, you will be taught more about this in the next lesson (Lesson number 3)</a:t>
            </a:r>
          </a:p>
        </p:txBody>
      </p:sp>
      <p:sp>
        <p:nvSpPr>
          <p:cNvPr id="362" name="Google Shape;362;p30"/>
          <p:cNvSpPr txBox="1">
            <a:spLocks noGrp="1"/>
          </p:cNvSpPr>
          <p:nvPr>
            <p:ph type="title"/>
          </p:nvPr>
        </p:nvSpPr>
        <p:spPr>
          <a:xfrm>
            <a:off x="-1" y="200251"/>
            <a:ext cx="6543675" cy="66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accent5">
                    <a:lumMod val="40000"/>
                    <a:lumOff val="60000"/>
                  </a:schemeClr>
                </a:solidFill>
              </a:rPr>
              <a:t>Statements</a:t>
            </a:r>
          </a:p>
        </p:txBody>
      </p:sp>
    </p:spTree>
    <p:extLst>
      <p:ext uri="{BB962C8B-B14F-4D97-AF65-F5344CB8AC3E}">
        <p14:creationId xmlns:p14="http://schemas.microsoft.com/office/powerpoint/2010/main" val="331658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7524714" y="4902095"/>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rotWithShape="1">
          <a:blip r:embed="rId3"/>
          <a:srcRect t="-118788" b="-118788"/>
          <a:stretch/>
        </p:blipFill>
        <p:spPr>
          <a:xfrm>
            <a:off x="5186284" y="1281113"/>
            <a:ext cx="3555308" cy="2581274"/>
          </a:xfrm>
          <a:prstGeom prst="rect">
            <a:avLst/>
          </a:prstGeom>
          <a:noFill/>
          <a:ln>
            <a:noFill/>
          </a:ln>
        </p:spPr>
      </p:pic>
      <p:sp>
        <p:nvSpPr>
          <p:cNvPr id="361" name="Google Shape;361;p30"/>
          <p:cNvSpPr txBox="1">
            <a:spLocks noGrp="1"/>
          </p:cNvSpPr>
          <p:nvPr>
            <p:ph type="body" idx="1"/>
          </p:nvPr>
        </p:nvSpPr>
        <p:spPr>
          <a:xfrm>
            <a:off x="402408" y="2578894"/>
            <a:ext cx="3876776" cy="1628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i="0" dirty="0">
                <a:solidFill>
                  <a:schemeClr val="bg1"/>
                </a:solidFill>
                <a:effectLst/>
                <a:latin typeface="Arial" panose="020B0604020202020204" pitchFamily="34" charset="0"/>
              </a:rPr>
              <a:t>The syntax of a programming language is the set of rules that define which arrangements of symbols comprise structurally legal programs -and for each structurally legal program, what its structure actually is.</a:t>
            </a:r>
          </a:p>
          <a:p>
            <a:pPr marL="0" lvl="0" indent="0" algn="l" rtl="0">
              <a:spcBef>
                <a:spcPts val="0"/>
              </a:spcBef>
              <a:spcAft>
                <a:spcPts val="0"/>
              </a:spcAft>
              <a:buNone/>
            </a:pPr>
            <a:endParaRPr lang="en-US" sz="1400" dirty="0">
              <a:solidFill>
                <a:schemeClr val="bg1"/>
              </a:solidFill>
              <a:latin typeface="Arial" panose="020B0604020202020204" pitchFamily="34" charset="0"/>
            </a:endParaRPr>
          </a:p>
          <a:p>
            <a:pPr marL="0" lvl="0" indent="0" algn="l" rtl="0">
              <a:spcBef>
                <a:spcPts val="0"/>
              </a:spcBef>
              <a:spcAft>
                <a:spcPts val="0"/>
              </a:spcAft>
              <a:buNone/>
            </a:pPr>
            <a:r>
              <a:rPr lang="en-US" sz="1400" dirty="0">
                <a:solidFill>
                  <a:schemeClr val="bg1"/>
                </a:solidFill>
                <a:latin typeface="Arial" panose="020B0604020202020204" pitchFamily="34" charset="0"/>
              </a:rPr>
              <a:t>It is just like grammar in English.</a:t>
            </a:r>
            <a:endParaRPr lang="en-IN" sz="1200" dirty="0">
              <a:solidFill>
                <a:schemeClr val="bg1"/>
              </a:solidFill>
            </a:endParaRPr>
          </a:p>
        </p:txBody>
      </p:sp>
      <p:sp>
        <p:nvSpPr>
          <p:cNvPr id="362" name="Google Shape;362;p30"/>
          <p:cNvSpPr txBox="1">
            <a:spLocks noGrp="1"/>
          </p:cNvSpPr>
          <p:nvPr>
            <p:ph type="title"/>
          </p:nvPr>
        </p:nvSpPr>
        <p:spPr>
          <a:xfrm>
            <a:off x="-1" y="200251"/>
            <a:ext cx="6543675" cy="66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accent5">
                    <a:lumMod val="40000"/>
                    <a:lumOff val="60000"/>
                  </a:schemeClr>
                </a:solidFill>
              </a:rPr>
              <a:t>Syntax</a:t>
            </a:r>
          </a:p>
        </p:txBody>
      </p:sp>
    </p:spTree>
    <p:extLst>
      <p:ext uri="{BB962C8B-B14F-4D97-AF65-F5344CB8AC3E}">
        <p14:creationId xmlns:p14="http://schemas.microsoft.com/office/powerpoint/2010/main" val="1267714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7524714" y="4902095"/>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rotWithShape="1">
          <a:blip r:embed="rId3"/>
          <a:srcRect t="-55606" b="-55606"/>
          <a:stretch/>
        </p:blipFill>
        <p:spPr>
          <a:xfrm>
            <a:off x="5186284" y="1281113"/>
            <a:ext cx="3555308" cy="2581274"/>
          </a:xfrm>
          <a:prstGeom prst="rect">
            <a:avLst/>
          </a:prstGeom>
          <a:noFill/>
          <a:ln>
            <a:noFill/>
          </a:ln>
        </p:spPr>
      </p:pic>
      <p:sp>
        <p:nvSpPr>
          <p:cNvPr id="361" name="Google Shape;361;p30"/>
          <p:cNvSpPr txBox="1">
            <a:spLocks noGrp="1"/>
          </p:cNvSpPr>
          <p:nvPr>
            <p:ph type="body" idx="1"/>
          </p:nvPr>
        </p:nvSpPr>
        <p:spPr>
          <a:xfrm>
            <a:off x="402408" y="2578894"/>
            <a:ext cx="3876776" cy="1628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dirty="0">
                <a:solidFill>
                  <a:schemeClr val="bg1"/>
                </a:solidFill>
              </a:rPr>
              <a:t>Functions are blocks of code which can be used over and over in code without having to retype them, Just like polynomials in math.</a:t>
            </a:r>
          </a:p>
          <a:p>
            <a:pPr marL="0" lvl="0" indent="0" algn="l" rtl="0">
              <a:spcBef>
                <a:spcPts val="0"/>
              </a:spcBef>
              <a:spcAft>
                <a:spcPts val="0"/>
              </a:spcAft>
              <a:buNone/>
            </a:pPr>
            <a:endParaRPr lang="en-IN" sz="1400" dirty="0">
              <a:solidFill>
                <a:schemeClr val="bg1"/>
              </a:solidFill>
            </a:endParaRPr>
          </a:p>
          <a:p>
            <a:pPr marL="0" lvl="0" indent="0" algn="l" rtl="0">
              <a:spcBef>
                <a:spcPts val="0"/>
              </a:spcBef>
              <a:spcAft>
                <a:spcPts val="0"/>
              </a:spcAft>
              <a:buNone/>
            </a:pPr>
            <a:r>
              <a:rPr lang="en-IN" sz="1400" dirty="0">
                <a:solidFill>
                  <a:schemeClr val="bg1"/>
                </a:solidFill>
              </a:rPr>
              <a:t>You will be taught more about this later in the sessions.</a:t>
            </a:r>
          </a:p>
        </p:txBody>
      </p:sp>
      <p:sp>
        <p:nvSpPr>
          <p:cNvPr id="362" name="Google Shape;362;p30"/>
          <p:cNvSpPr txBox="1">
            <a:spLocks noGrp="1"/>
          </p:cNvSpPr>
          <p:nvPr>
            <p:ph type="title"/>
          </p:nvPr>
        </p:nvSpPr>
        <p:spPr>
          <a:xfrm>
            <a:off x="-1" y="200251"/>
            <a:ext cx="6543675" cy="66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accent5">
                    <a:lumMod val="40000"/>
                    <a:lumOff val="60000"/>
                  </a:schemeClr>
                </a:solidFill>
              </a:rPr>
              <a:t>Functions</a:t>
            </a:r>
          </a:p>
        </p:txBody>
      </p:sp>
    </p:spTree>
    <p:extLst>
      <p:ext uri="{BB962C8B-B14F-4D97-AF65-F5344CB8AC3E}">
        <p14:creationId xmlns:p14="http://schemas.microsoft.com/office/powerpoint/2010/main" val="267459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47656" y="2821781"/>
            <a:ext cx="8425200" cy="447900"/>
          </a:xfrm>
          <a:prstGeom prst="rect">
            <a:avLst/>
          </a:prstGeom>
        </p:spPr>
        <p:txBody>
          <a:bodyPr spcFirstLastPara="1" wrap="square" lIns="91425" tIns="0" rIns="91425" bIns="0" anchor="ctr" anchorCtr="0">
            <a:noAutofit/>
          </a:bodyPr>
          <a:lstStyle/>
          <a:p>
            <a:pPr marL="0" indent="0" algn="ctr"/>
            <a:r>
              <a:rPr lang="en-IN" dirty="0"/>
              <a:t>PYTHON AND ITS BASICS</a:t>
            </a:r>
            <a:endParaRPr lang="en-IN" sz="3600" b="1" dirty="0">
              <a:latin typeface="Overpass Mono"/>
              <a:ea typeface="Overpass Mono"/>
              <a:cs typeface="Overpass Mono"/>
              <a:sym typeface="Overpass Mono"/>
            </a:endParaRPr>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824105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In this topic we will discuss the basic syntax of Python and some of its history.</a:t>
            </a:r>
          </a:p>
          <a:p>
            <a:pPr marL="0" lvl="0" indent="0" algn="r" rtl="0">
              <a:spcBef>
                <a:spcPts val="0"/>
              </a:spcBef>
              <a:spcAft>
                <a:spcPts val="0"/>
              </a:spcAft>
              <a:buNone/>
            </a:pPr>
            <a:r>
              <a:rPr lang="en-IN" dirty="0"/>
              <a:t>(I’m sure no one is interested in history)</a:t>
            </a:r>
          </a:p>
        </p:txBody>
      </p:sp>
      <p:sp>
        <p:nvSpPr>
          <p:cNvPr id="381" name="Google Shape;381;p33"/>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ABOUT THIS TOPIC</a:t>
            </a:r>
            <a:endParaRPr/>
          </a:p>
        </p:txBody>
      </p:sp>
    </p:spTree>
    <p:extLst>
      <p:ext uri="{BB962C8B-B14F-4D97-AF65-F5344CB8AC3E}">
        <p14:creationId xmlns:p14="http://schemas.microsoft.com/office/powerpoint/2010/main" val="249740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0" y="1807819"/>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a:blip r:embed="rId3"/>
          <a:srcRect t="1598" b="1598"/>
          <a:stretch/>
        </p:blipFill>
        <p:spPr>
          <a:xfrm>
            <a:off x="16567" y="2266950"/>
            <a:ext cx="3555308" cy="2581274"/>
          </a:xfrm>
          <a:prstGeom prst="rect">
            <a:avLst/>
          </a:prstGeom>
          <a:noFill/>
          <a:ln>
            <a:noFill/>
          </a:ln>
        </p:spPr>
      </p:pic>
      <p:sp>
        <p:nvSpPr>
          <p:cNvPr id="361" name="Google Shape;361;p30"/>
          <p:cNvSpPr txBox="1">
            <a:spLocks noGrp="1"/>
          </p:cNvSpPr>
          <p:nvPr>
            <p:ph type="body" idx="1"/>
          </p:nvPr>
        </p:nvSpPr>
        <p:spPr>
          <a:xfrm>
            <a:off x="4086224" y="1807819"/>
            <a:ext cx="4829252" cy="267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300" dirty="0"/>
              <a:t>Well, no. </a:t>
            </a:r>
            <a:r>
              <a:rPr lang="en-US" sz="1300" dirty="0"/>
              <a:t>Python is a high-level, interpreted, general-purpose programming language. Its design philosophy emphasizes code readability with the use of significant indentation.</a:t>
            </a:r>
          </a:p>
          <a:p>
            <a:pPr marL="0" lvl="0" indent="0" algn="l" rtl="0">
              <a:spcBef>
                <a:spcPts val="0"/>
              </a:spcBef>
              <a:spcAft>
                <a:spcPts val="0"/>
              </a:spcAft>
              <a:buNone/>
            </a:pPr>
            <a:r>
              <a:rPr lang="en-US" sz="1300" dirty="0"/>
              <a:t>Python is dynamically-typed and garbage-collected.</a:t>
            </a:r>
          </a:p>
          <a:p>
            <a:pPr marL="0" lvl="0" indent="0" algn="l" rtl="0">
              <a:spcBef>
                <a:spcPts val="0"/>
              </a:spcBef>
              <a:spcAft>
                <a:spcPts val="0"/>
              </a:spcAft>
              <a:buNone/>
            </a:pPr>
            <a:endParaRPr lang="en-US" sz="1300" dirty="0"/>
          </a:p>
          <a:p>
            <a:pPr marL="0" lvl="0" indent="0" algn="l" rtl="0">
              <a:spcBef>
                <a:spcPts val="0"/>
              </a:spcBef>
              <a:spcAft>
                <a:spcPts val="0"/>
              </a:spcAft>
              <a:buNone/>
            </a:pPr>
            <a:r>
              <a:rPr lang="en-US" sz="1300" dirty="0"/>
              <a:t>Guido van Rossum began working on Python in the late 1980s as a successor to the “ABC” (weird name I know) programming language and first released it in 1991 as Python 0.9.0. Python 2.0 was released in 2000 and introduced new features such as list comprehensions, cycle-detecting garbage collection, reference counting, and Unicode support. Python 3.0, released in 2008, was a major revision that is not completely backward-compatible with earlier versions. Python 2 was discontinued with version 2.7.18 in 2020.</a:t>
            </a:r>
          </a:p>
        </p:txBody>
      </p:sp>
      <p:sp>
        <p:nvSpPr>
          <p:cNvPr id="362" name="Google Shape;362;p30"/>
          <p:cNvSpPr txBox="1">
            <a:spLocks noGrp="1"/>
          </p:cNvSpPr>
          <p:nvPr>
            <p:ph type="title"/>
          </p:nvPr>
        </p:nvSpPr>
        <p:spPr>
          <a:xfrm>
            <a:off x="3571875" y="471713"/>
            <a:ext cx="5343601"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5">
                    <a:lumMod val="40000"/>
                    <a:lumOff val="60000"/>
                  </a:schemeClr>
                </a:solidFill>
              </a:rPr>
              <a:t>What is python? </a:t>
            </a:r>
            <a:br>
              <a:rPr lang="en-US" dirty="0">
                <a:solidFill>
                  <a:schemeClr val="accent5">
                    <a:lumMod val="40000"/>
                    <a:lumOff val="60000"/>
                  </a:schemeClr>
                </a:solidFill>
              </a:rPr>
            </a:br>
            <a:r>
              <a:rPr lang="en-US" dirty="0">
                <a:solidFill>
                  <a:schemeClr val="accent5">
                    <a:lumMod val="40000"/>
                    <a:lumOff val="60000"/>
                  </a:schemeClr>
                </a:solidFill>
              </a:rPr>
              <a:t>A snake?</a:t>
            </a:r>
          </a:p>
        </p:txBody>
      </p:sp>
    </p:spTree>
    <p:extLst>
      <p:ext uri="{BB962C8B-B14F-4D97-AF65-F5344CB8AC3E}">
        <p14:creationId xmlns:p14="http://schemas.microsoft.com/office/powerpoint/2010/main" val="2072706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type="title" idx="5"/>
          </p:nvPr>
        </p:nvSpPr>
        <p:spPr>
          <a:xfrm>
            <a:off x="1278000" y="33485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48" name="Google Shape;348;p29"/>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3500" b="1" dirty="0"/>
              <a:t>01</a:t>
            </a:r>
            <a:endParaRPr sz="3500" b="1" dirty="0"/>
          </a:p>
        </p:txBody>
      </p:sp>
      <p:sp>
        <p:nvSpPr>
          <p:cNvPr id="349" name="Google Shape;349;p29"/>
          <p:cNvSpPr txBox="1">
            <a:spLocks noGrp="1"/>
          </p:cNvSpPr>
          <p:nvPr>
            <p:ph type="subTitle" idx="1"/>
          </p:nvPr>
        </p:nvSpPr>
        <p:spPr>
          <a:xfrm flipH="1">
            <a:off x="1182705" y="2142919"/>
            <a:ext cx="3389295" cy="4266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IN" sz="2200" b="1" dirty="0">
                <a:latin typeface="Overpass Mono"/>
                <a:ea typeface="Overpass Mono"/>
                <a:cs typeface="Overpass Mono"/>
                <a:sym typeface="Overpass Mono"/>
              </a:rPr>
              <a:t>PROGRAMMING BASICS</a:t>
            </a:r>
          </a:p>
        </p:txBody>
      </p:sp>
      <p:sp>
        <p:nvSpPr>
          <p:cNvPr id="350" name="Google Shape;350;p29"/>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3500" b="1"/>
              <a:t>03</a:t>
            </a:r>
            <a:endParaRPr sz="3500" b="1"/>
          </a:p>
        </p:txBody>
      </p:sp>
      <p:sp>
        <p:nvSpPr>
          <p:cNvPr id="351" name="Google Shape;351;p29"/>
          <p:cNvSpPr txBox="1">
            <a:spLocks noGrp="1"/>
          </p:cNvSpPr>
          <p:nvPr>
            <p:ph type="subTitle" idx="3"/>
          </p:nvPr>
        </p:nvSpPr>
        <p:spPr>
          <a:xfrm flipH="1">
            <a:off x="4963059" y="2089240"/>
            <a:ext cx="3982281" cy="405988"/>
          </a:xfrm>
          <a:prstGeom prst="rect">
            <a:avLst/>
          </a:prstGeom>
        </p:spPr>
        <p:txBody>
          <a:bodyPr spcFirstLastPara="1" wrap="square" lIns="91425" tIns="0" rIns="91425" bIns="0" anchor="t" anchorCtr="0">
            <a:noAutofit/>
          </a:bodyPr>
          <a:lstStyle/>
          <a:p>
            <a:pPr marL="0" indent="0" algn="ctr"/>
            <a:r>
              <a:rPr lang="en-IN" dirty="0"/>
              <a:t>PYTHON AND ITS BASICS</a:t>
            </a:r>
          </a:p>
          <a:p>
            <a:pPr marL="0" lvl="0" indent="0" algn="ctr" rtl="0">
              <a:spcBef>
                <a:spcPts val="0"/>
              </a:spcBef>
              <a:spcAft>
                <a:spcPts val="0"/>
              </a:spcAft>
              <a:buNone/>
            </a:pPr>
            <a:endParaRPr lang="en-IN" sz="2200" b="1" dirty="0">
              <a:latin typeface="Overpass Mono"/>
              <a:ea typeface="Overpass Mono"/>
              <a:cs typeface="Overpass Mono"/>
              <a:sym typeface="Overpass Mono"/>
            </a:endParaRPr>
          </a:p>
        </p:txBody>
      </p:sp>
      <p:sp>
        <p:nvSpPr>
          <p:cNvPr id="352" name="Google Shape;352;p29"/>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02</a:t>
            </a:r>
            <a:endParaRPr dirty="0"/>
          </a:p>
        </p:txBody>
      </p:sp>
      <p:sp>
        <p:nvSpPr>
          <p:cNvPr id="353" name="Google Shape;353;p29"/>
          <p:cNvSpPr txBox="1">
            <a:spLocks noGrp="1"/>
          </p:cNvSpPr>
          <p:nvPr>
            <p:ph type="subTitle" idx="7"/>
          </p:nvPr>
        </p:nvSpPr>
        <p:spPr>
          <a:xfrm flipH="1">
            <a:off x="768368" y="3573468"/>
            <a:ext cx="3875070" cy="426600"/>
          </a:xfrm>
          <a:prstGeom prst="rect">
            <a:avLst/>
          </a:prstGeom>
        </p:spPr>
        <p:txBody>
          <a:bodyPr spcFirstLastPara="1" wrap="square" lIns="91425" tIns="0" rIns="91425" bIns="0" anchor="t" anchorCtr="0">
            <a:noAutofit/>
          </a:bodyPr>
          <a:lstStyle/>
          <a:p>
            <a:pPr marL="0" indent="0" algn="ctr"/>
            <a:r>
              <a:rPr lang="en-IN" sz="1400" b="1" dirty="0">
                <a:latin typeface="Overpass Mono"/>
                <a:ea typeface="Overpass Mono"/>
                <a:cs typeface="Overpass Mono"/>
                <a:sym typeface="Overpass Mono"/>
              </a:rPr>
              <a:t>PROGRAMMING LANGUAGE STRUCTURE</a:t>
            </a:r>
          </a:p>
        </p:txBody>
      </p:sp>
      <p:sp>
        <p:nvSpPr>
          <p:cNvPr id="354" name="Google Shape;354;p29"/>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04</a:t>
            </a:r>
            <a:endParaRPr dirty="0"/>
          </a:p>
        </p:txBody>
      </p:sp>
      <p:sp>
        <p:nvSpPr>
          <p:cNvPr id="355" name="Google Shape;355;p29"/>
          <p:cNvSpPr txBox="1">
            <a:spLocks noGrp="1"/>
          </p:cNvSpPr>
          <p:nvPr>
            <p:ph type="subTitle" idx="9"/>
          </p:nvPr>
        </p:nvSpPr>
        <p:spPr>
          <a:xfrm flipH="1">
            <a:off x="4811674" y="3573468"/>
            <a:ext cx="4133665" cy="4266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IN" dirty="0"/>
              <a:t>CALCULATION WITH PYTHON</a:t>
            </a:r>
          </a:p>
          <a:p>
            <a:pPr marL="0" lvl="0" indent="0" algn="r" rtl="0">
              <a:spcBef>
                <a:spcPts val="0"/>
              </a:spcBef>
              <a:spcAft>
                <a:spcPts val="0"/>
              </a:spcAft>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0" y="0"/>
            <a:ext cx="9144000"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a:blip r:embed="rId3"/>
          <a:srcRect l="8871" r="8871"/>
          <a:stretch/>
        </p:blipFill>
        <p:spPr>
          <a:xfrm>
            <a:off x="16567" y="2266950"/>
            <a:ext cx="3555308" cy="2581274"/>
          </a:xfrm>
          <a:prstGeom prst="rect">
            <a:avLst/>
          </a:prstGeom>
          <a:noFill/>
          <a:ln>
            <a:noFill/>
          </a:ln>
        </p:spPr>
      </p:pic>
      <p:sp>
        <p:nvSpPr>
          <p:cNvPr id="361" name="Google Shape;361;p30"/>
          <p:cNvSpPr txBox="1">
            <a:spLocks noGrp="1"/>
          </p:cNvSpPr>
          <p:nvPr>
            <p:ph type="body" idx="1"/>
          </p:nvPr>
        </p:nvSpPr>
        <p:spPr>
          <a:xfrm>
            <a:off x="4086224" y="1807819"/>
            <a:ext cx="4829252" cy="267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t>The print statement in python is the most basic of all the statements in python, it is used to print or display text to the console. In simpler words, to show the text to the person running the program.</a:t>
            </a:r>
          </a:p>
        </p:txBody>
      </p:sp>
      <p:sp>
        <p:nvSpPr>
          <p:cNvPr id="362" name="Google Shape;362;p30"/>
          <p:cNvSpPr txBox="1">
            <a:spLocks noGrp="1"/>
          </p:cNvSpPr>
          <p:nvPr>
            <p:ph type="title"/>
          </p:nvPr>
        </p:nvSpPr>
        <p:spPr>
          <a:xfrm>
            <a:off x="3571875" y="471713"/>
            <a:ext cx="5343601"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5">
                    <a:lumMod val="40000"/>
                    <a:lumOff val="60000"/>
                  </a:schemeClr>
                </a:solidFill>
              </a:rPr>
              <a:t>Print Statement, the basic of programming</a:t>
            </a:r>
          </a:p>
        </p:txBody>
      </p:sp>
      <p:pic>
        <p:nvPicPr>
          <p:cNvPr id="2" name="Google Shape;360;p30">
            <a:extLst>
              <a:ext uri="{FF2B5EF4-FFF2-40B4-BE49-F238E27FC236}">
                <a16:creationId xmlns:a16="http://schemas.microsoft.com/office/drawing/2014/main" id="{CA8A4691-E68F-434C-246B-741708E5B0B3}"/>
              </a:ext>
            </a:extLst>
          </p:cNvPr>
          <p:cNvPicPr preferRelativeResize="0"/>
          <p:nvPr/>
        </p:nvPicPr>
        <p:blipFill rotWithShape="1">
          <a:blip r:embed="rId4"/>
          <a:srcRect t="-7548" b="-7548"/>
          <a:stretch/>
        </p:blipFill>
        <p:spPr>
          <a:xfrm>
            <a:off x="4200525" y="3043237"/>
            <a:ext cx="4500563" cy="1521619"/>
          </a:xfrm>
          <a:prstGeom prst="rect">
            <a:avLst/>
          </a:prstGeom>
          <a:noFill/>
          <a:ln>
            <a:noFill/>
          </a:ln>
        </p:spPr>
      </p:pic>
    </p:spTree>
    <p:extLst>
      <p:ext uri="{BB962C8B-B14F-4D97-AF65-F5344CB8AC3E}">
        <p14:creationId xmlns:p14="http://schemas.microsoft.com/office/powerpoint/2010/main" val="1800605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a:blip r:embed="rId3"/>
          <a:srcRect l="4027" r="4027"/>
          <a:stretch/>
        </p:blipFill>
        <p:spPr>
          <a:xfrm>
            <a:off x="152299" y="2338388"/>
            <a:ext cx="3555308" cy="2581274"/>
          </a:xfrm>
          <a:prstGeom prst="rect">
            <a:avLst/>
          </a:prstGeom>
          <a:noFill/>
          <a:ln>
            <a:noFill/>
          </a:ln>
        </p:spPr>
      </p:pic>
      <p:sp>
        <p:nvSpPr>
          <p:cNvPr id="361" name="Google Shape;361;p30"/>
          <p:cNvSpPr txBox="1">
            <a:spLocks noGrp="1"/>
          </p:cNvSpPr>
          <p:nvPr>
            <p:ph type="body" idx="1"/>
          </p:nvPr>
        </p:nvSpPr>
        <p:spPr>
          <a:xfrm>
            <a:off x="4086224" y="1807819"/>
            <a:ext cx="4829252" cy="267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t>Variables in python are just like variables in mathematics, they can be set to any data type within python. They can be used within python again and again without changing</a:t>
            </a:r>
          </a:p>
        </p:txBody>
      </p:sp>
      <p:sp>
        <p:nvSpPr>
          <p:cNvPr id="362" name="Google Shape;362;p30"/>
          <p:cNvSpPr txBox="1">
            <a:spLocks noGrp="1"/>
          </p:cNvSpPr>
          <p:nvPr>
            <p:ph type="title"/>
          </p:nvPr>
        </p:nvSpPr>
        <p:spPr>
          <a:xfrm>
            <a:off x="3571875" y="471713"/>
            <a:ext cx="5343601"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5">
                    <a:lumMod val="40000"/>
                    <a:lumOff val="60000"/>
                  </a:schemeClr>
                </a:solidFill>
              </a:rPr>
              <a:t>Variables in Python</a:t>
            </a:r>
          </a:p>
        </p:txBody>
      </p:sp>
      <p:pic>
        <p:nvPicPr>
          <p:cNvPr id="2" name="Google Shape;360;p30">
            <a:extLst>
              <a:ext uri="{FF2B5EF4-FFF2-40B4-BE49-F238E27FC236}">
                <a16:creationId xmlns:a16="http://schemas.microsoft.com/office/drawing/2014/main" id="{CA8A4691-E68F-434C-246B-741708E5B0B3}"/>
              </a:ext>
            </a:extLst>
          </p:cNvPr>
          <p:cNvPicPr preferRelativeResize="0"/>
          <p:nvPr/>
        </p:nvPicPr>
        <p:blipFill rotWithShape="1">
          <a:blip r:embed="rId4"/>
          <a:srcRect t="-3788" b="-3788"/>
          <a:stretch/>
        </p:blipFill>
        <p:spPr>
          <a:xfrm>
            <a:off x="4200525" y="3043237"/>
            <a:ext cx="4500563" cy="1521619"/>
          </a:xfrm>
          <a:prstGeom prst="rect">
            <a:avLst/>
          </a:prstGeom>
          <a:noFill/>
          <a:ln>
            <a:noFill/>
          </a:ln>
        </p:spPr>
      </p:pic>
      <p:sp>
        <p:nvSpPr>
          <p:cNvPr id="363" name="Google Shape;363;p30"/>
          <p:cNvSpPr/>
          <p:nvPr/>
        </p:nvSpPr>
        <p:spPr>
          <a:xfrm>
            <a:off x="0" y="0"/>
            <a:ext cx="228524" cy="5143500"/>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0493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extLst>
              <a:ext uri="{96DAC541-7B7A-43D3-8B79-37D633B846F1}">
                <asvg:svgBlip xmlns:asvg="http://schemas.microsoft.com/office/drawing/2016/SVG/main" r:embed="rId4"/>
              </a:ext>
            </a:extLst>
          </a:blip>
          <a:srcRect l="-10520" r="-10520"/>
          <a:stretch/>
        </p:blipFill>
        <p:spPr>
          <a:xfrm>
            <a:off x="152299" y="2338388"/>
            <a:ext cx="3555308" cy="2581274"/>
          </a:xfrm>
          <a:prstGeom prst="rect">
            <a:avLst/>
          </a:prstGeom>
          <a:noFill/>
          <a:ln>
            <a:noFill/>
          </a:ln>
        </p:spPr>
      </p:pic>
      <p:sp>
        <p:nvSpPr>
          <p:cNvPr id="361" name="Google Shape;361;p30"/>
          <p:cNvSpPr txBox="1">
            <a:spLocks noGrp="1"/>
          </p:cNvSpPr>
          <p:nvPr>
            <p:ph type="body" idx="1"/>
          </p:nvPr>
        </p:nvSpPr>
        <p:spPr>
          <a:xfrm>
            <a:off x="3979068" y="2906475"/>
            <a:ext cx="4829252" cy="7868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a:t>PyPI</a:t>
            </a:r>
            <a:r>
              <a:rPr lang="en-US" sz="1300" dirty="0"/>
              <a:t> and pip are tools used within python to use the code made available to everyone by other people. </a:t>
            </a:r>
            <a:r>
              <a:rPr lang="en-US" sz="600" dirty="0"/>
              <a:t>(https://pypi.org/user/Div_100 - shameless self promotion) </a:t>
            </a:r>
            <a:r>
              <a:rPr lang="en-US" sz="1400" dirty="0"/>
              <a:t>Some famous </a:t>
            </a:r>
            <a:r>
              <a:rPr lang="en-US" sz="1400" dirty="0" err="1"/>
              <a:t>PyPI</a:t>
            </a:r>
            <a:r>
              <a:rPr lang="en-US" sz="1400" dirty="0"/>
              <a:t> projects are Pandas, OpenCV, </a:t>
            </a:r>
            <a:r>
              <a:rPr lang="en-US" sz="1400" dirty="0" err="1"/>
              <a:t>NumPY</a:t>
            </a:r>
            <a:r>
              <a:rPr lang="en-US" sz="1400" dirty="0"/>
              <a:t>, </a:t>
            </a:r>
            <a:r>
              <a:rPr lang="en-US" sz="1400" dirty="0" err="1"/>
              <a:t>Tensorflow</a:t>
            </a:r>
            <a:r>
              <a:rPr lang="en-US" sz="1400" dirty="0"/>
              <a:t> etc.</a:t>
            </a:r>
          </a:p>
        </p:txBody>
      </p:sp>
      <p:sp>
        <p:nvSpPr>
          <p:cNvPr id="362" name="Google Shape;362;p30"/>
          <p:cNvSpPr txBox="1">
            <a:spLocks noGrp="1"/>
          </p:cNvSpPr>
          <p:nvPr>
            <p:ph type="title"/>
          </p:nvPr>
        </p:nvSpPr>
        <p:spPr>
          <a:xfrm>
            <a:off x="2964618" y="557438"/>
            <a:ext cx="3214763"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accent5">
                    <a:lumMod val="40000"/>
                    <a:lumOff val="60000"/>
                  </a:schemeClr>
                </a:solidFill>
              </a:rPr>
              <a:t>PyPI</a:t>
            </a:r>
            <a:r>
              <a:rPr lang="en-US" dirty="0">
                <a:solidFill>
                  <a:schemeClr val="accent5">
                    <a:lumMod val="40000"/>
                    <a:lumOff val="60000"/>
                  </a:schemeClr>
                </a:solidFill>
              </a:rPr>
              <a:t> and pip</a:t>
            </a:r>
          </a:p>
        </p:txBody>
      </p:sp>
      <p:sp>
        <p:nvSpPr>
          <p:cNvPr id="363" name="Google Shape;363;p30"/>
          <p:cNvSpPr/>
          <p:nvPr/>
        </p:nvSpPr>
        <p:spPr>
          <a:xfrm>
            <a:off x="8915476" y="0"/>
            <a:ext cx="228524" cy="5143500"/>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6329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7B18C6-00F3-40B0-EED6-C52B187267BA}"/>
              </a:ext>
            </a:extLst>
          </p:cNvPr>
          <p:cNvSpPr>
            <a:spLocks noGrp="1"/>
          </p:cNvSpPr>
          <p:nvPr>
            <p:ph type="body" idx="1"/>
          </p:nvPr>
        </p:nvSpPr>
        <p:spPr>
          <a:xfrm rot="3338187" flipH="1">
            <a:off x="4122198" y="4000499"/>
            <a:ext cx="3993101" cy="814389"/>
          </a:xfrm>
        </p:spPr>
        <p:txBody>
          <a:bodyPr/>
          <a:lstStyle/>
          <a:p>
            <a:endParaRPr lang="en-IN" dirty="0"/>
          </a:p>
        </p:txBody>
      </p:sp>
      <p:sp>
        <p:nvSpPr>
          <p:cNvPr id="3" name="Title 2">
            <a:extLst>
              <a:ext uri="{FF2B5EF4-FFF2-40B4-BE49-F238E27FC236}">
                <a16:creationId xmlns:a16="http://schemas.microsoft.com/office/drawing/2014/main" id="{ADE2C256-E3E5-F54C-3C55-82616BD2AF5D}"/>
              </a:ext>
            </a:extLst>
          </p:cNvPr>
          <p:cNvSpPr>
            <a:spLocks noGrp="1"/>
          </p:cNvSpPr>
          <p:nvPr>
            <p:ph type="title"/>
          </p:nvPr>
        </p:nvSpPr>
        <p:spPr>
          <a:xfrm>
            <a:off x="571500" y="1791441"/>
            <a:ext cx="8001000" cy="1476631"/>
          </a:xfrm>
        </p:spPr>
        <p:txBody>
          <a:bodyPr/>
          <a:lstStyle/>
          <a:p>
            <a:pPr algn="ctr"/>
            <a:r>
              <a:rPr lang="en-IN" dirty="0"/>
              <a:t>IN ADDITION TO THIS YOU WILL BE TAUGHT CALCULATION IN PYTHON IN NEXT LESSON</a:t>
            </a:r>
          </a:p>
        </p:txBody>
      </p:sp>
      <p:sp>
        <p:nvSpPr>
          <p:cNvPr id="4" name="Google Shape;363;p30">
            <a:extLst>
              <a:ext uri="{FF2B5EF4-FFF2-40B4-BE49-F238E27FC236}">
                <a16:creationId xmlns:a16="http://schemas.microsoft.com/office/drawing/2014/main" id="{9C6263A7-B8FD-15FC-03E3-2CECF1868B74}"/>
              </a:ext>
            </a:extLst>
          </p:cNvPr>
          <p:cNvSpPr/>
          <p:nvPr/>
        </p:nvSpPr>
        <p:spPr>
          <a:xfrm>
            <a:off x="0" y="4843463"/>
            <a:ext cx="9144000" cy="300037"/>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1833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47656" y="2821781"/>
            <a:ext cx="8425200" cy="447900"/>
          </a:xfrm>
          <a:prstGeom prst="rect">
            <a:avLst/>
          </a:prstGeom>
        </p:spPr>
        <p:txBody>
          <a:bodyPr spcFirstLastPara="1" wrap="square" lIns="91425" tIns="0" rIns="91425" bIns="0" anchor="ctr" anchorCtr="0">
            <a:noAutofit/>
          </a:bodyPr>
          <a:lstStyle/>
          <a:p>
            <a:pPr marL="0" indent="0" algn="ctr"/>
            <a:r>
              <a:rPr lang="en-IN" dirty="0"/>
              <a:t>CALCULATION WITH PYTHON</a:t>
            </a:r>
            <a:endParaRPr lang="en-IN" sz="3600" b="1" dirty="0">
              <a:latin typeface="Overpass Mono"/>
              <a:ea typeface="Overpass Mono"/>
              <a:cs typeface="Overpass Mono"/>
              <a:sym typeface="Overpass Mono"/>
            </a:endParaRPr>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04</a:t>
            </a:r>
            <a:endParaRPr dirty="0"/>
          </a:p>
        </p:txBody>
      </p:sp>
      <p:sp>
        <p:nvSpPr>
          <p:cNvPr id="2" name="TextBox 1">
            <a:extLst>
              <a:ext uri="{FF2B5EF4-FFF2-40B4-BE49-F238E27FC236}">
                <a16:creationId xmlns:a16="http://schemas.microsoft.com/office/drawing/2014/main" id="{11215AF4-0938-0021-5569-9F7BCD61576A}"/>
              </a:ext>
            </a:extLst>
          </p:cNvPr>
          <p:cNvSpPr txBox="1"/>
          <p:nvPr/>
        </p:nvSpPr>
        <p:spPr>
          <a:xfrm>
            <a:off x="7564121" y="4912668"/>
            <a:ext cx="2617469" cy="230832"/>
          </a:xfrm>
          <a:prstGeom prst="rect">
            <a:avLst/>
          </a:prstGeom>
          <a:noFill/>
        </p:spPr>
        <p:txBody>
          <a:bodyPr wrap="square" rtlCol="0">
            <a:spAutoFit/>
          </a:bodyPr>
          <a:lstStyle/>
          <a:p>
            <a:r>
              <a:rPr lang="en-IN" sz="900" dirty="0">
                <a:solidFill>
                  <a:schemeClr val="bg1"/>
                </a:solidFill>
              </a:rPr>
              <a:t>Phew! that took a long time</a:t>
            </a:r>
          </a:p>
        </p:txBody>
      </p:sp>
    </p:spTree>
    <p:extLst>
      <p:ext uri="{BB962C8B-B14F-4D97-AF65-F5344CB8AC3E}">
        <p14:creationId xmlns:p14="http://schemas.microsoft.com/office/powerpoint/2010/main" val="2997976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In this topic you will be taught about calculations in python.</a:t>
            </a:r>
          </a:p>
        </p:txBody>
      </p:sp>
      <p:sp>
        <p:nvSpPr>
          <p:cNvPr id="381" name="Google Shape;381;p33"/>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ABOUT THIS TOPIC</a:t>
            </a:r>
            <a:endParaRPr dirty="0"/>
          </a:p>
        </p:txBody>
      </p:sp>
    </p:spTree>
    <p:extLst>
      <p:ext uri="{BB962C8B-B14F-4D97-AF65-F5344CB8AC3E}">
        <p14:creationId xmlns:p14="http://schemas.microsoft.com/office/powerpoint/2010/main" val="695390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descr="Add"/>
          <p:cNvPicPr preferRelativeResize="0"/>
          <p:nvPr/>
        </p:nvPicPr>
        <p:blipFill>
          <a:blip r:embed="rId3">
            <a:extLst>
              <a:ext uri="{96DAC541-7B7A-43D3-8B79-37D633B846F1}">
                <asvg:svgBlip xmlns:asvg="http://schemas.microsoft.com/office/drawing/2016/SVG/main" r:embed="rId4"/>
              </a:ext>
            </a:extLst>
          </a:blip>
          <a:srcRect t="13698" b="13698"/>
          <a:stretch/>
        </p:blipFill>
        <p:spPr>
          <a:xfrm>
            <a:off x="-104876" y="2166938"/>
            <a:ext cx="3555308" cy="2581274"/>
          </a:xfrm>
          <a:prstGeom prst="rect">
            <a:avLst/>
          </a:prstGeom>
          <a:noFill/>
          <a:ln>
            <a:noFill/>
          </a:ln>
        </p:spPr>
      </p:pic>
      <p:sp>
        <p:nvSpPr>
          <p:cNvPr id="361" name="Google Shape;361;p30"/>
          <p:cNvSpPr txBox="1">
            <a:spLocks noGrp="1"/>
          </p:cNvSpPr>
          <p:nvPr>
            <p:ph type="body" idx="1"/>
          </p:nvPr>
        </p:nvSpPr>
        <p:spPr>
          <a:xfrm>
            <a:off x="3979069" y="890681"/>
            <a:ext cx="4829252" cy="402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Addition in python is done with the “+” Symbol.</a:t>
            </a:r>
          </a:p>
        </p:txBody>
      </p:sp>
      <p:sp>
        <p:nvSpPr>
          <p:cNvPr id="362" name="Google Shape;362;p30"/>
          <p:cNvSpPr txBox="1">
            <a:spLocks noGrp="1"/>
          </p:cNvSpPr>
          <p:nvPr>
            <p:ph type="title"/>
          </p:nvPr>
        </p:nvSpPr>
        <p:spPr>
          <a:xfrm>
            <a:off x="814387" y="221681"/>
            <a:ext cx="7993933"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5">
                    <a:lumMod val="40000"/>
                    <a:lumOff val="60000"/>
                  </a:schemeClr>
                </a:solidFill>
              </a:rPr>
              <a:t>Addition &amp; Subtraction of numbers</a:t>
            </a:r>
          </a:p>
        </p:txBody>
      </p:sp>
      <p:sp>
        <p:nvSpPr>
          <p:cNvPr id="363" name="Google Shape;363;p30"/>
          <p:cNvSpPr/>
          <p:nvPr/>
        </p:nvSpPr>
        <p:spPr>
          <a:xfrm>
            <a:off x="8915476" y="0"/>
            <a:ext cx="228524" cy="5143500"/>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21F669B1-6206-A586-20F8-01670C8090D1}"/>
              </a:ext>
            </a:extLst>
          </p:cNvPr>
          <p:cNvPicPr>
            <a:picLocks noChangeAspect="1"/>
          </p:cNvPicPr>
          <p:nvPr/>
        </p:nvPicPr>
        <p:blipFill>
          <a:blip r:embed="rId5"/>
          <a:stretch>
            <a:fillRect/>
          </a:stretch>
        </p:blipFill>
        <p:spPr>
          <a:xfrm>
            <a:off x="4293395" y="1459669"/>
            <a:ext cx="4200600" cy="1653986"/>
          </a:xfrm>
          <a:prstGeom prst="rect">
            <a:avLst/>
          </a:prstGeom>
        </p:spPr>
      </p:pic>
      <p:pic>
        <p:nvPicPr>
          <p:cNvPr id="4" name="Picture 3">
            <a:extLst>
              <a:ext uri="{FF2B5EF4-FFF2-40B4-BE49-F238E27FC236}">
                <a16:creationId xmlns:a16="http://schemas.microsoft.com/office/drawing/2014/main" id="{6FB397F2-7CEC-436F-E884-F25EB23EC909}"/>
              </a:ext>
            </a:extLst>
          </p:cNvPr>
          <p:cNvPicPr>
            <a:picLocks noChangeAspect="1"/>
          </p:cNvPicPr>
          <p:nvPr/>
        </p:nvPicPr>
        <p:blipFill>
          <a:blip r:embed="rId6"/>
          <a:srcRect/>
          <a:stretch/>
        </p:blipFill>
        <p:spPr>
          <a:xfrm>
            <a:off x="4293395" y="3267833"/>
            <a:ext cx="4200599" cy="1653986"/>
          </a:xfrm>
          <a:prstGeom prst="rect">
            <a:avLst/>
          </a:prstGeom>
        </p:spPr>
      </p:pic>
    </p:spTree>
    <p:extLst>
      <p:ext uri="{BB962C8B-B14F-4D97-AF65-F5344CB8AC3E}">
        <p14:creationId xmlns:p14="http://schemas.microsoft.com/office/powerpoint/2010/main" val="2035373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descr="Add"/>
          <p:cNvPicPr preferRelativeResize="0"/>
          <p:nvPr/>
        </p:nvPicPr>
        <p:blipFill>
          <a:blip r:embed="rId3">
            <a:extLst>
              <a:ext uri="{96DAC541-7B7A-43D3-8B79-37D633B846F1}">
                <asvg:svgBlip xmlns:asvg="http://schemas.microsoft.com/office/drawing/2016/SVG/main" r:embed="rId4"/>
              </a:ext>
            </a:extLst>
          </a:blip>
          <a:srcRect t="13698" b="13698"/>
          <a:stretch/>
        </p:blipFill>
        <p:spPr>
          <a:xfrm>
            <a:off x="-104876" y="2166938"/>
            <a:ext cx="3555308" cy="2581274"/>
          </a:xfrm>
          <a:prstGeom prst="rect">
            <a:avLst/>
          </a:prstGeom>
          <a:noFill/>
          <a:ln>
            <a:noFill/>
          </a:ln>
        </p:spPr>
      </p:pic>
      <p:sp>
        <p:nvSpPr>
          <p:cNvPr id="361" name="Google Shape;361;p30"/>
          <p:cNvSpPr txBox="1">
            <a:spLocks noGrp="1"/>
          </p:cNvSpPr>
          <p:nvPr>
            <p:ph type="body" idx="1"/>
          </p:nvPr>
        </p:nvSpPr>
        <p:spPr>
          <a:xfrm>
            <a:off x="3979069" y="890681"/>
            <a:ext cx="4829252" cy="402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Addition in python is done with the “+” Symbol.</a:t>
            </a:r>
          </a:p>
        </p:txBody>
      </p:sp>
      <p:sp>
        <p:nvSpPr>
          <p:cNvPr id="362" name="Google Shape;362;p30"/>
          <p:cNvSpPr txBox="1">
            <a:spLocks noGrp="1"/>
          </p:cNvSpPr>
          <p:nvPr>
            <p:ph type="title"/>
          </p:nvPr>
        </p:nvSpPr>
        <p:spPr>
          <a:xfrm>
            <a:off x="814387" y="221681"/>
            <a:ext cx="7993933"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5">
                    <a:lumMod val="40000"/>
                    <a:lumOff val="60000"/>
                  </a:schemeClr>
                </a:solidFill>
              </a:rPr>
              <a:t>Addition of text</a:t>
            </a:r>
          </a:p>
        </p:txBody>
      </p:sp>
      <p:sp>
        <p:nvSpPr>
          <p:cNvPr id="363" name="Google Shape;363;p30"/>
          <p:cNvSpPr/>
          <p:nvPr/>
        </p:nvSpPr>
        <p:spPr>
          <a:xfrm>
            <a:off x="8915476" y="0"/>
            <a:ext cx="228524" cy="5143500"/>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21F669B1-6206-A586-20F8-01670C8090D1}"/>
              </a:ext>
            </a:extLst>
          </p:cNvPr>
          <p:cNvPicPr>
            <a:picLocks noChangeAspect="1"/>
          </p:cNvPicPr>
          <p:nvPr/>
        </p:nvPicPr>
        <p:blipFill>
          <a:blip r:embed="rId5"/>
          <a:srcRect/>
          <a:stretch/>
        </p:blipFill>
        <p:spPr>
          <a:xfrm>
            <a:off x="4293395" y="2630582"/>
            <a:ext cx="4200599" cy="1653986"/>
          </a:xfrm>
          <a:prstGeom prst="rect">
            <a:avLst/>
          </a:prstGeom>
        </p:spPr>
      </p:pic>
    </p:spTree>
    <p:extLst>
      <p:ext uri="{BB962C8B-B14F-4D97-AF65-F5344CB8AC3E}">
        <p14:creationId xmlns:p14="http://schemas.microsoft.com/office/powerpoint/2010/main" val="627793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descr="Close"/>
          <p:cNvPicPr preferRelativeResize="0"/>
          <p:nvPr/>
        </p:nvPicPr>
        <p:blipFill>
          <a:blip r:embed="rId3">
            <a:extLst>
              <a:ext uri="{96DAC541-7B7A-43D3-8B79-37D633B846F1}">
                <asvg:svgBlip xmlns:asvg="http://schemas.microsoft.com/office/drawing/2016/SVG/main" r:embed="rId4"/>
              </a:ext>
            </a:extLst>
          </a:blip>
          <a:srcRect t="13698" b="13698"/>
          <a:stretch/>
        </p:blipFill>
        <p:spPr>
          <a:xfrm>
            <a:off x="-104876" y="2166938"/>
            <a:ext cx="3555308" cy="2581274"/>
          </a:xfrm>
          <a:prstGeom prst="rect">
            <a:avLst/>
          </a:prstGeom>
          <a:noFill/>
          <a:ln>
            <a:noFill/>
          </a:ln>
        </p:spPr>
      </p:pic>
      <p:sp>
        <p:nvSpPr>
          <p:cNvPr id="361" name="Google Shape;361;p30"/>
          <p:cNvSpPr txBox="1">
            <a:spLocks noGrp="1"/>
          </p:cNvSpPr>
          <p:nvPr>
            <p:ph type="body" idx="1"/>
          </p:nvPr>
        </p:nvSpPr>
        <p:spPr>
          <a:xfrm>
            <a:off x="3979069" y="890681"/>
            <a:ext cx="4829252" cy="402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Addition in python is done with the “*” Symbol.</a:t>
            </a:r>
          </a:p>
        </p:txBody>
      </p:sp>
      <p:sp>
        <p:nvSpPr>
          <p:cNvPr id="362" name="Google Shape;362;p30"/>
          <p:cNvSpPr txBox="1">
            <a:spLocks noGrp="1"/>
          </p:cNvSpPr>
          <p:nvPr>
            <p:ph type="title"/>
          </p:nvPr>
        </p:nvSpPr>
        <p:spPr>
          <a:xfrm>
            <a:off x="814387" y="221681"/>
            <a:ext cx="7993933"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5">
                    <a:lumMod val="40000"/>
                    <a:lumOff val="60000"/>
                  </a:schemeClr>
                </a:solidFill>
              </a:rPr>
              <a:t>Multiplication of numbers</a:t>
            </a:r>
          </a:p>
        </p:txBody>
      </p:sp>
      <p:sp>
        <p:nvSpPr>
          <p:cNvPr id="363" name="Google Shape;363;p30"/>
          <p:cNvSpPr/>
          <p:nvPr/>
        </p:nvSpPr>
        <p:spPr>
          <a:xfrm>
            <a:off x="8915476" y="0"/>
            <a:ext cx="228524" cy="5143500"/>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21F669B1-6206-A586-20F8-01670C8090D1}"/>
              </a:ext>
            </a:extLst>
          </p:cNvPr>
          <p:cNvPicPr>
            <a:picLocks noChangeAspect="1"/>
          </p:cNvPicPr>
          <p:nvPr/>
        </p:nvPicPr>
        <p:blipFill>
          <a:blip r:embed="rId5"/>
          <a:srcRect/>
          <a:stretch/>
        </p:blipFill>
        <p:spPr>
          <a:xfrm>
            <a:off x="4293395" y="2630582"/>
            <a:ext cx="4200599" cy="1653985"/>
          </a:xfrm>
          <a:prstGeom prst="rect">
            <a:avLst/>
          </a:prstGeom>
        </p:spPr>
      </p:pic>
    </p:spTree>
    <p:extLst>
      <p:ext uri="{BB962C8B-B14F-4D97-AF65-F5344CB8AC3E}">
        <p14:creationId xmlns:p14="http://schemas.microsoft.com/office/powerpoint/2010/main" val="3645283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a:blip r:embed="rId3"/>
          <a:srcRect t="13698" b="13698"/>
          <a:stretch/>
        </p:blipFill>
        <p:spPr>
          <a:xfrm>
            <a:off x="-104876" y="2166938"/>
            <a:ext cx="3555308" cy="2581274"/>
          </a:xfrm>
          <a:prstGeom prst="rect">
            <a:avLst/>
          </a:prstGeom>
          <a:noFill/>
          <a:ln>
            <a:noFill/>
          </a:ln>
        </p:spPr>
      </p:pic>
      <p:sp>
        <p:nvSpPr>
          <p:cNvPr id="361" name="Google Shape;361;p30"/>
          <p:cNvSpPr txBox="1">
            <a:spLocks noGrp="1"/>
          </p:cNvSpPr>
          <p:nvPr>
            <p:ph type="body" idx="1"/>
          </p:nvPr>
        </p:nvSpPr>
        <p:spPr>
          <a:xfrm>
            <a:off x="3979069" y="890681"/>
            <a:ext cx="4829252" cy="402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Addition in python is done with the “/” Symbol.</a:t>
            </a:r>
          </a:p>
        </p:txBody>
      </p:sp>
      <p:sp>
        <p:nvSpPr>
          <p:cNvPr id="362" name="Google Shape;362;p30"/>
          <p:cNvSpPr txBox="1">
            <a:spLocks noGrp="1"/>
          </p:cNvSpPr>
          <p:nvPr>
            <p:ph type="title"/>
          </p:nvPr>
        </p:nvSpPr>
        <p:spPr>
          <a:xfrm>
            <a:off x="814387" y="221681"/>
            <a:ext cx="7993933"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5">
                    <a:lumMod val="40000"/>
                    <a:lumOff val="60000"/>
                  </a:schemeClr>
                </a:solidFill>
              </a:rPr>
              <a:t>Division of numbers</a:t>
            </a:r>
          </a:p>
        </p:txBody>
      </p:sp>
      <p:sp>
        <p:nvSpPr>
          <p:cNvPr id="363" name="Google Shape;363;p30"/>
          <p:cNvSpPr/>
          <p:nvPr/>
        </p:nvSpPr>
        <p:spPr>
          <a:xfrm>
            <a:off x="8915476" y="0"/>
            <a:ext cx="228524" cy="5143500"/>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21F669B1-6206-A586-20F8-01670C8090D1}"/>
              </a:ext>
            </a:extLst>
          </p:cNvPr>
          <p:cNvPicPr>
            <a:picLocks noChangeAspect="1"/>
          </p:cNvPicPr>
          <p:nvPr/>
        </p:nvPicPr>
        <p:blipFill>
          <a:blip r:embed="rId4"/>
          <a:srcRect/>
          <a:stretch/>
        </p:blipFill>
        <p:spPr>
          <a:xfrm>
            <a:off x="4293396" y="2630582"/>
            <a:ext cx="4200596" cy="1653985"/>
          </a:xfrm>
          <a:prstGeom prst="rect">
            <a:avLst/>
          </a:prstGeom>
        </p:spPr>
      </p:pic>
    </p:spTree>
    <p:extLst>
      <p:ext uri="{BB962C8B-B14F-4D97-AF65-F5344CB8AC3E}">
        <p14:creationId xmlns:p14="http://schemas.microsoft.com/office/powerpoint/2010/main" val="501020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61944"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IN" dirty="0"/>
              <a:t>PROGRAMMING BASICS</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6"/>
        <p:cNvGrpSpPr/>
        <p:nvPr/>
      </p:nvGrpSpPr>
      <p:grpSpPr>
        <a:xfrm>
          <a:off x="0" y="0"/>
          <a:ext cx="0" cy="0"/>
          <a:chOff x="0" y="0"/>
          <a:chExt cx="0" cy="0"/>
        </a:xfrm>
      </p:grpSpPr>
      <p:sp>
        <p:nvSpPr>
          <p:cNvPr id="677" name="Google Shape;677;p44"/>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IN" dirty="0"/>
              <a:t>THANK YOU, THIS CONCLUDES OUR SESSION FOR TODAY.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In this topic we would discuss about the basics of programming and its uses.</a:t>
            </a:r>
            <a:endParaRPr dirty="0"/>
          </a:p>
        </p:txBody>
      </p:sp>
      <p:sp>
        <p:nvSpPr>
          <p:cNvPr id="381" name="Google Shape;381;p33"/>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ABOUT THIS TOPIC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24495" t="18187" r="9353" b="4812"/>
          <a:stretch/>
        </p:blipFill>
        <p:spPr>
          <a:xfrm>
            <a:off x="5353050" y="1809750"/>
            <a:ext cx="3324251" cy="2581274"/>
          </a:xfrm>
          <a:prstGeom prst="rect">
            <a:avLst/>
          </a:prstGeom>
          <a:noFill/>
          <a:ln>
            <a:noFill/>
          </a:ln>
        </p:spPr>
      </p:pic>
      <p:sp>
        <p:nvSpPr>
          <p:cNvPr id="361" name="Google Shape;361;p30"/>
          <p:cNvSpPr txBox="1">
            <a:spLocks noGrp="1"/>
          </p:cNvSpPr>
          <p:nvPr>
            <p:ph type="body" idx="1"/>
          </p:nvPr>
        </p:nvSpPr>
        <p:spPr>
          <a:xfrm>
            <a:off x="609499" y="2101612"/>
            <a:ext cx="3876776" cy="2130900"/>
          </a:xfrm>
          <a:prstGeom prst="rect">
            <a:avLst/>
          </a:prstGeom>
        </p:spPr>
        <p:txBody>
          <a:bodyPr spcFirstLastPara="1" wrap="square" lIns="91425" tIns="91425" rIns="91425" bIns="91425" anchor="t" anchorCtr="0">
            <a:noAutofit/>
          </a:bodyPr>
          <a:lstStyle/>
          <a:p>
            <a:pPr marL="0" indent="0">
              <a:buNone/>
            </a:pPr>
            <a:r>
              <a:rPr lang="en-US" sz="1400" dirty="0">
                <a:solidFill>
                  <a:srgbClr val="FFFFFF"/>
                </a:solidFill>
                <a:latin typeface="Heebo Regular"/>
              </a:rPr>
              <a:t>Computer Programming is a step by step process of designing and developing various sets of computer programs to accomplish a specific computing outcome. The process comprises several tasks like analysis, coding, algorithm generation, checking accuracy and resource consumption of algorithms, etc. The purpose of computer programming is to find a sequence of instructions that solve a specific problem on a computer.</a:t>
            </a:r>
          </a:p>
          <a:p>
            <a:pPr marL="0" lvl="0" indent="0" algn="l" rtl="0">
              <a:spcBef>
                <a:spcPts val="0"/>
              </a:spcBef>
              <a:spcAft>
                <a:spcPts val="0"/>
              </a:spcAft>
              <a:buNone/>
            </a:pPr>
            <a:endParaRPr sz="1400" dirty="0"/>
          </a:p>
        </p:txBody>
      </p:sp>
      <p:sp>
        <p:nvSpPr>
          <p:cNvPr id="362" name="Google Shape;362;p30"/>
          <p:cNvSpPr txBox="1">
            <a:spLocks noGrp="1"/>
          </p:cNvSpPr>
          <p:nvPr>
            <p:ph type="title"/>
          </p:nvPr>
        </p:nvSpPr>
        <p:spPr>
          <a:xfrm>
            <a:off x="609498" y="282500"/>
            <a:ext cx="5505551"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2"/>
                </a:solidFill>
              </a:rPr>
              <a:t>What is programming? </a:t>
            </a:r>
            <a:r>
              <a:rPr lang="en-IN" sz="2400" dirty="0">
                <a:solidFill>
                  <a:schemeClr val="accent5">
                    <a:lumMod val="40000"/>
                    <a:lumOff val="60000"/>
                  </a:schemeClr>
                </a:solidFill>
              </a:rPr>
              <a:t>Something Magical?</a:t>
            </a:r>
            <a:endParaRPr dirty="0">
              <a:solidFill>
                <a:schemeClr val="accent5">
                  <a:lumMod val="40000"/>
                  <a:lumOff val="60000"/>
                </a:schemeClr>
              </a:solidFill>
            </a:endParaRPr>
          </a:p>
        </p:txBody>
      </p:sp>
      <p:sp>
        <p:nvSpPr>
          <p:cNvPr id="363" name="Google Shape;363;p30"/>
          <p:cNvSpPr/>
          <p:nvPr/>
        </p:nvSpPr>
        <p:spPr>
          <a:xfrm>
            <a:off x="7524714" y="496297"/>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0" y="1131149"/>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a:blip r:embed="rId3"/>
          <a:srcRect l="13769" r="13769"/>
          <a:stretch/>
        </p:blipFill>
        <p:spPr>
          <a:xfrm>
            <a:off x="373755" y="2145506"/>
            <a:ext cx="3555308" cy="2581274"/>
          </a:xfrm>
          <a:prstGeom prst="rect">
            <a:avLst/>
          </a:prstGeom>
          <a:noFill/>
          <a:ln>
            <a:noFill/>
          </a:ln>
        </p:spPr>
      </p:pic>
      <p:sp>
        <p:nvSpPr>
          <p:cNvPr id="361" name="Google Shape;361;p30"/>
          <p:cNvSpPr txBox="1">
            <a:spLocks noGrp="1"/>
          </p:cNvSpPr>
          <p:nvPr>
            <p:ph type="body" idx="1"/>
          </p:nvPr>
        </p:nvSpPr>
        <p:spPr>
          <a:xfrm>
            <a:off x="5038701" y="2370693"/>
            <a:ext cx="3876776" cy="2130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IN" sz="1400" dirty="0"/>
              <a:t>Interpreted Languages</a:t>
            </a:r>
          </a:p>
          <a:p>
            <a:pPr marL="285750" lvl="0" indent="-285750" algn="l" rtl="0">
              <a:spcBef>
                <a:spcPts val="0"/>
              </a:spcBef>
              <a:spcAft>
                <a:spcPts val="0"/>
              </a:spcAft>
              <a:buFontTx/>
              <a:buChar char="-"/>
            </a:pPr>
            <a:r>
              <a:rPr lang="en-IN" sz="1400" dirty="0"/>
              <a:t>Compiled Languages</a:t>
            </a:r>
          </a:p>
          <a:p>
            <a:pPr marL="285750" lvl="0" indent="-285750" algn="l" rtl="0">
              <a:spcBef>
                <a:spcPts val="0"/>
              </a:spcBef>
              <a:spcAft>
                <a:spcPts val="0"/>
              </a:spcAft>
              <a:buFontTx/>
              <a:buChar char="-"/>
            </a:pPr>
            <a:r>
              <a:rPr lang="en-IN" sz="1400" dirty="0"/>
              <a:t>Assembled Languages</a:t>
            </a:r>
          </a:p>
          <a:p>
            <a:pPr marL="285750" lvl="0" indent="-285750" algn="l" rtl="0">
              <a:spcBef>
                <a:spcPts val="0"/>
              </a:spcBef>
              <a:spcAft>
                <a:spcPts val="0"/>
              </a:spcAft>
              <a:buFontTx/>
              <a:buChar char="-"/>
            </a:pPr>
            <a:r>
              <a:rPr lang="en-IN" sz="1400" dirty="0"/>
              <a:t>Object Oriented Languages</a:t>
            </a:r>
          </a:p>
          <a:p>
            <a:pPr marL="285750" lvl="0" indent="-285750" algn="l" rtl="0">
              <a:spcBef>
                <a:spcPts val="0"/>
              </a:spcBef>
              <a:spcAft>
                <a:spcPts val="0"/>
              </a:spcAft>
              <a:buFontTx/>
              <a:buChar char="-"/>
            </a:pPr>
            <a:r>
              <a:rPr lang="en-IN" sz="1400" dirty="0"/>
              <a:t>Function Oriented languages</a:t>
            </a:r>
          </a:p>
          <a:p>
            <a:pPr marL="285750" lvl="0" indent="-285750" algn="l" rtl="0">
              <a:spcBef>
                <a:spcPts val="0"/>
              </a:spcBef>
              <a:spcAft>
                <a:spcPts val="0"/>
              </a:spcAft>
              <a:buFontTx/>
              <a:buChar char="-"/>
            </a:pPr>
            <a:r>
              <a:rPr lang="en-IN" sz="1400" dirty="0"/>
              <a:t>Low level</a:t>
            </a:r>
          </a:p>
          <a:p>
            <a:pPr marL="285750" lvl="0" indent="-285750" algn="l" rtl="0">
              <a:spcBef>
                <a:spcPts val="0"/>
              </a:spcBef>
              <a:spcAft>
                <a:spcPts val="0"/>
              </a:spcAft>
              <a:buFontTx/>
              <a:buChar char="-"/>
            </a:pPr>
            <a:r>
              <a:rPr lang="en-IN" sz="1400" dirty="0"/>
              <a:t>High level</a:t>
            </a:r>
          </a:p>
        </p:txBody>
      </p:sp>
      <p:sp>
        <p:nvSpPr>
          <p:cNvPr id="362" name="Google Shape;362;p30"/>
          <p:cNvSpPr txBox="1">
            <a:spLocks noGrp="1"/>
          </p:cNvSpPr>
          <p:nvPr>
            <p:ph type="title"/>
          </p:nvPr>
        </p:nvSpPr>
        <p:spPr>
          <a:xfrm>
            <a:off x="4314825" y="471713"/>
            <a:ext cx="4600652"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2"/>
                </a:solidFill>
              </a:rPr>
              <a:t>Some types of programming languages</a:t>
            </a:r>
            <a:endParaRPr lang="en-US" dirty="0">
              <a:solidFill>
                <a:schemeClr val="accent5">
                  <a:lumMod val="40000"/>
                  <a:lumOff val="60000"/>
                </a:schemeClr>
              </a:solidFill>
            </a:endParaRPr>
          </a:p>
        </p:txBody>
      </p:sp>
    </p:spTree>
    <p:extLst>
      <p:ext uri="{BB962C8B-B14F-4D97-AF65-F5344CB8AC3E}">
        <p14:creationId xmlns:p14="http://schemas.microsoft.com/office/powerpoint/2010/main" val="83864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0" y="4293909"/>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a:blip r:embed="rId3"/>
          <a:srcRect t="3061" b="3061"/>
          <a:stretch/>
        </p:blipFill>
        <p:spPr>
          <a:xfrm>
            <a:off x="4900537" y="1281113"/>
            <a:ext cx="3555308" cy="2581274"/>
          </a:xfrm>
          <a:prstGeom prst="rect">
            <a:avLst/>
          </a:prstGeom>
          <a:noFill/>
          <a:ln>
            <a:noFill/>
          </a:ln>
        </p:spPr>
      </p:pic>
      <p:sp>
        <p:nvSpPr>
          <p:cNvPr id="361" name="Google Shape;361;p30"/>
          <p:cNvSpPr txBox="1">
            <a:spLocks noGrp="1"/>
          </p:cNvSpPr>
          <p:nvPr>
            <p:ph type="body" idx="1"/>
          </p:nvPr>
        </p:nvSpPr>
        <p:spPr>
          <a:xfrm>
            <a:off x="173807" y="1976213"/>
            <a:ext cx="4533849" cy="2130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IN" sz="1400" dirty="0"/>
              <a:t>Variables – Constants, Declarations etc.</a:t>
            </a:r>
          </a:p>
          <a:p>
            <a:pPr marL="285750" lvl="0" indent="-285750" algn="l" rtl="0">
              <a:spcBef>
                <a:spcPts val="0"/>
              </a:spcBef>
              <a:spcAft>
                <a:spcPts val="0"/>
              </a:spcAft>
              <a:buFontTx/>
              <a:buChar char="-"/>
            </a:pPr>
            <a:r>
              <a:rPr lang="en-IN" sz="1400" dirty="0"/>
              <a:t>Operators – And, Or, Not, Nor, </a:t>
            </a:r>
            <a:r>
              <a:rPr lang="en-IN" sz="1400" dirty="0" err="1"/>
              <a:t>Xor</a:t>
            </a:r>
            <a:r>
              <a:rPr lang="en-IN" sz="1400" dirty="0"/>
              <a:t> etc.</a:t>
            </a:r>
          </a:p>
          <a:p>
            <a:pPr marL="285750" lvl="0" indent="-285750" algn="l" rtl="0">
              <a:spcBef>
                <a:spcPts val="0"/>
              </a:spcBef>
              <a:spcAft>
                <a:spcPts val="0"/>
              </a:spcAft>
              <a:buFontTx/>
              <a:buChar char="-"/>
            </a:pPr>
            <a:r>
              <a:rPr lang="en-IN" sz="1400" dirty="0"/>
              <a:t>Statements – If, Switch etc.</a:t>
            </a:r>
          </a:p>
          <a:p>
            <a:pPr marL="285750" lvl="0" indent="-285750" algn="l" rtl="0">
              <a:spcBef>
                <a:spcPts val="0"/>
              </a:spcBef>
              <a:spcAft>
                <a:spcPts val="0"/>
              </a:spcAft>
              <a:buFontTx/>
              <a:buChar char="-"/>
            </a:pPr>
            <a:r>
              <a:rPr lang="en-IN" sz="1400" dirty="0"/>
              <a:t>Loops – While, For, Do while etc.</a:t>
            </a:r>
          </a:p>
          <a:p>
            <a:pPr marL="285750" lvl="0" indent="-285750" algn="l" rtl="0">
              <a:spcBef>
                <a:spcPts val="0"/>
              </a:spcBef>
              <a:spcAft>
                <a:spcPts val="0"/>
              </a:spcAft>
              <a:buFontTx/>
              <a:buChar char="-"/>
            </a:pPr>
            <a:r>
              <a:rPr lang="en-IN" sz="1400" dirty="0"/>
              <a:t>Syntax – The actual structure of the code</a:t>
            </a:r>
          </a:p>
          <a:p>
            <a:pPr marL="285750" lvl="0" indent="-285750" algn="l" rtl="0">
              <a:spcBef>
                <a:spcPts val="0"/>
              </a:spcBef>
              <a:spcAft>
                <a:spcPts val="0"/>
              </a:spcAft>
              <a:buFontTx/>
              <a:buChar char="-"/>
            </a:pPr>
            <a:r>
              <a:rPr lang="en-IN" sz="1400" dirty="0"/>
              <a:t>Operands – Equals, um that’s it</a:t>
            </a:r>
          </a:p>
          <a:p>
            <a:pPr marL="285750" lvl="0" indent="-285750" algn="l" rtl="0">
              <a:spcBef>
                <a:spcPts val="0"/>
              </a:spcBef>
              <a:spcAft>
                <a:spcPts val="0"/>
              </a:spcAft>
              <a:buFontTx/>
              <a:buChar char="-"/>
            </a:pPr>
            <a:r>
              <a:rPr lang="en-IN" sz="1400" dirty="0"/>
              <a:t>Functions – </a:t>
            </a:r>
            <a:r>
              <a:rPr lang="en-IN" sz="1400" dirty="0" err="1"/>
              <a:t>toString</a:t>
            </a:r>
            <a:r>
              <a:rPr lang="en-IN" sz="1400" dirty="0"/>
              <a:t>(), .kill() etc.</a:t>
            </a:r>
          </a:p>
          <a:p>
            <a:pPr marL="285750" lvl="0" indent="-285750" algn="l" rtl="0">
              <a:spcBef>
                <a:spcPts val="0"/>
              </a:spcBef>
              <a:spcAft>
                <a:spcPts val="0"/>
              </a:spcAft>
              <a:buFontTx/>
              <a:buChar char="-"/>
            </a:pPr>
            <a:r>
              <a:rPr lang="en-IN" sz="1400" dirty="0"/>
              <a:t>Data Types – String (Text), Number, Array etc.</a:t>
            </a:r>
          </a:p>
          <a:p>
            <a:pPr marL="0" lvl="0" indent="0" algn="l" rtl="0">
              <a:spcBef>
                <a:spcPts val="0"/>
              </a:spcBef>
              <a:spcAft>
                <a:spcPts val="0"/>
              </a:spcAft>
              <a:buNone/>
            </a:pPr>
            <a:r>
              <a:rPr lang="en-IN" sz="1400" dirty="0"/>
              <a:t>You will be taught more about these in lesson number two</a:t>
            </a:r>
          </a:p>
        </p:txBody>
      </p:sp>
      <p:sp>
        <p:nvSpPr>
          <p:cNvPr id="362" name="Google Shape;362;p30"/>
          <p:cNvSpPr txBox="1">
            <a:spLocks noGrp="1"/>
          </p:cNvSpPr>
          <p:nvPr>
            <p:ph type="title"/>
          </p:nvPr>
        </p:nvSpPr>
        <p:spPr>
          <a:xfrm>
            <a:off x="-1" y="200251"/>
            <a:ext cx="6543675" cy="66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accent5">
                    <a:lumMod val="40000"/>
                    <a:lumOff val="60000"/>
                  </a:schemeClr>
                </a:solidFill>
              </a:rPr>
              <a:t>Basic Components of Programming languages</a:t>
            </a:r>
          </a:p>
        </p:txBody>
      </p:sp>
    </p:spTree>
    <p:extLst>
      <p:ext uri="{BB962C8B-B14F-4D97-AF65-F5344CB8AC3E}">
        <p14:creationId xmlns:p14="http://schemas.microsoft.com/office/powerpoint/2010/main" val="996135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30"/>
          <p:cNvSpPr/>
          <p:nvPr/>
        </p:nvSpPr>
        <p:spPr>
          <a:xfrm>
            <a:off x="0" y="1131149"/>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0" name="Google Shape;360;p30"/>
          <p:cNvPicPr preferRelativeResize="0"/>
          <p:nvPr/>
        </p:nvPicPr>
        <p:blipFill>
          <a:blip r:embed="rId3"/>
          <a:srcRect l="4088" r="4088"/>
          <a:stretch/>
        </p:blipFill>
        <p:spPr>
          <a:xfrm>
            <a:off x="373755" y="2145506"/>
            <a:ext cx="3555308" cy="2581274"/>
          </a:xfrm>
          <a:prstGeom prst="rect">
            <a:avLst/>
          </a:prstGeom>
          <a:noFill/>
          <a:ln>
            <a:noFill/>
          </a:ln>
        </p:spPr>
      </p:pic>
      <p:sp>
        <p:nvSpPr>
          <p:cNvPr id="361" name="Google Shape;361;p30"/>
          <p:cNvSpPr txBox="1">
            <a:spLocks noGrp="1"/>
          </p:cNvSpPr>
          <p:nvPr>
            <p:ph type="body" idx="1"/>
          </p:nvPr>
        </p:nvSpPr>
        <p:spPr>
          <a:xfrm>
            <a:off x="5038701" y="2370693"/>
            <a:ext cx="3876776" cy="21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dirty="0"/>
              <a:t>Programming is used in every bit of our daily lives, Games? Websites? This Projector you are seeing this from? Laptop? Programming is everywhere you will not be able to imagine the modern world without it.</a:t>
            </a:r>
          </a:p>
        </p:txBody>
      </p:sp>
      <p:sp>
        <p:nvSpPr>
          <p:cNvPr id="362" name="Google Shape;362;p30"/>
          <p:cNvSpPr txBox="1">
            <a:spLocks noGrp="1"/>
          </p:cNvSpPr>
          <p:nvPr>
            <p:ph type="title"/>
          </p:nvPr>
        </p:nvSpPr>
        <p:spPr>
          <a:xfrm>
            <a:off x="4314825" y="471713"/>
            <a:ext cx="4600652"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5">
                    <a:lumMod val="40000"/>
                    <a:lumOff val="60000"/>
                  </a:schemeClr>
                </a:solidFill>
              </a:rPr>
              <a:t>Uses of programming</a:t>
            </a:r>
          </a:p>
        </p:txBody>
      </p:sp>
    </p:spTree>
    <p:extLst>
      <p:ext uri="{BB962C8B-B14F-4D97-AF65-F5344CB8AC3E}">
        <p14:creationId xmlns:p14="http://schemas.microsoft.com/office/powerpoint/2010/main" val="368916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47656" y="2821781"/>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IN" dirty="0"/>
              <a:t>PROGRAMMING LANGUAGE STRUCUTURE</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00466004"/>
      </p:ext>
    </p:extLst>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972</Words>
  <Application>Microsoft Office PowerPoint</Application>
  <PresentationFormat>On-screen Show (16:9)</PresentationFormat>
  <Paragraphs>98</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Overpass Mono</vt:lpstr>
      <vt:lpstr>Raleway SemiBold</vt:lpstr>
      <vt:lpstr>Nunito Light</vt:lpstr>
      <vt:lpstr>Anaheim</vt:lpstr>
      <vt:lpstr>Arial</vt:lpstr>
      <vt:lpstr>Heebo Regular</vt:lpstr>
      <vt:lpstr>Programming Lesson by Slidesgo</vt:lpstr>
      <vt:lpstr>PROGRAMMING LESSON</vt:lpstr>
      <vt:lpstr>TABLE OF CONTENTS</vt:lpstr>
      <vt:lpstr>PROGRAMMING BASICS</vt:lpstr>
      <vt:lpstr>ABOUT THIS TOPIC</vt:lpstr>
      <vt:lpstr>What is programming? Something Magical?</vt:lpstr>
      <vt:lpstr>Some types of programming languages</vt:lpstr>
      <vt:lpstr>Basic Components of Programming languages</vt:lpstr>
      <vt:lpstr>Uses of programming</vt:lpstr>
      <vt:lpstr>PROGRAMMING LANGUAGE STRUCUTURE</vt:lpstr>
      <vt:lpstr>ABOUT THIS TOPIC</vt:lpstr>
      <vt:lpstr>Few modern programming languages</vt:lpstr>
      <vt:lpstr>Variables</vt:lpstr>
      <vt:lpstr>Operators</vt:lpstr>
      <vt:lpstr>Statements</vt:lpstr>
      <vt:lpstr>Syntax</vt:lpstr>
      <vt:lpstr>Functions</vt:lpstr>
      <vt:lpstr>PYTHON AND ITS BASICS</vt:lpstr>
      <vt:lpstr>ABOUT THIS TOPIC</vt:lpstr>
      <vt:lpstr>What is python?  A snake?</vt:lpstr>
      <vt:lpstr>Print Statement, the basic of programming</vt:lpstr>
      <vt:lpstr>Variables in Python</vt:lpstr>
      <vt:lpstr>PyPI and pip</vt:lpstr>
      <vt:lpstr>IN ADDITION TO THIS YOU WILL BE TAUGHT CALCULATION IN PYTHON IN NEXT LESSON</vt:lpstr>
      <vt:lpstr>CALCULATION WITH PYTHON</vt:lpstr>
      <vt:lpstr>ABOUT THIS TOPIC</vt:lpstr>
      <vt:lpstr>Addition &amp; Subtraction of numbers</vt:lpstr>
      <vt:lpstr>Addition of text</vt:lpstr>
      <vt:lpstr>Multiplication of numbers</vt:lpstr>
      <vt:lpstr>Division of numbers</vt:lpstr>
      <vt:lpstr>THANK YOU, THIS CONCLUDES OUR SESSION FOR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LESSON</dc:title>
  <dc:creator>Divyansh Choudhary</dc:creator>
  <cp:lastModifiedBy>lenovo</cp:lastModifiedBy>
  <cp:revision>4</cp:revision>
  <dcterms:modified xsi:type="dcterms:W3CDTF">2022-08-26T05:06:42Z</dcterms:modified>
</cp:coreProperties>
</file>